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80" r:id="rId4"/>
    <p:sldId id="293" r:id="rId5"/>
    <p:sldId id="294" r:id="rId6"/>
    <p:sldId id="295" r:id="rId7"/>
    <p:sldId id="281" r:id="rId8"/>
    <p:sldId id="290" r:id="rId9"/>
    <p:sldId id="289" r:id="rId10"/>
    <p:sldId id="282" r:id="rId11"/>
    <p:sldId id="297" r:id="rId12"/>
    <p:sldId id="296" r:id="rId13"/>
    <p:sldId id="292" r:id="rId14"/>
    <p:sldId id="287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42BFF-8A17-4E15-B5EF-17E16A4E0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9F6E8-FCF9-4003-96EE-0AEE62BF6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9415B-E054-45B3-8763-71E3BCE50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12DCB9-1C71-445A-9B87-06DAA089A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C2778-E292-44B6-A281-CB593722B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0885-DBF7-4E0A-BD80-A5DBA1580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3749-DA83-4954-923B-2162DDBF4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CE8C8-DF47-4DFA-8DB3-6AE77BF37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4D525-C852-4539-9928-3D7ABF975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2D99-8635-4B48-B3BD-17FA1BCA3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AEB38-3342-4CD7-9E76-D76CDDAB6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C0408-1F99-4336-9732-3583AFDBE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2811CA-220C-4A4B-9454-1466C413E5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>
                <a:latin typeface="Times New Roman" pitchFamily="18" charset="0"/>
              </a:rPr>
              <a:t>Social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</a:rPr>
              <a:t>Groupthink 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r>
              <a:rPr lang="en-US" dirty="0" smtClean="0"/>
              <a:t>Poor judgments and bad decisions made by members of groups that are overly influenced by perceived group consensus or the leader’s point of view </a:t>
            </a:r>
          </a:p>
          <a:p>
            <a:pPr lvl="1"/>
            <a:r>
              <a:rPr lang="en-US" sz="2600" dirty="0" smtClean="0"/>
              <a:t>Dominant Leader</a:t>
            </a:r>
          </a:p>
          <a:p>
            <a:pPr lvl="1"/>
            <a:r>
              <a:rPr lang="en-US" sz="2600" dirty="0" smtClean="0"/>
              <a:t>High group cohesiveness (loyalty)</a:t>
            </a:r>
          </a:p>
          <a:p>
            <a:pPr lvl="1"/>
            <a:r>
              <a:rPr lang="en-US" sz="2600" dirty="0" smtClean="0"/>
              <a:t>Lack of norms requiring legitimate procedures for evidence collection/situation evaluation</a:t>
            </a:r>
          </a:p>
          <a:p>
            <a:pPr lvl="1"/>
            <a:r>
              <a:rPr lang="en-US" sz="2600" dirty="0" smtClean="0"/>
              <a:t>Homogeneity of members’ social background and ideology </a:t>
            </a:r>
          </a:p>
          <a:p>
            <a:pPr lvl="1"/>
            <a:r>
              <a:rPr lang="en-US" sz="2600" dirty="0" smtClean="0"/>
              <a:t>High stress and insurmountable trust in leader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im jon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2286000" cy="5943600"/>
          </a:xfrm>
        </p:spPr>
      </p:pic>
      <p:pic>
        <p:nvPicPr>
          <p:cNvPr id="5" name="Picture 4" descr="jonestw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685800"/>
            <a:ext cx="612457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Bystander Intervention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Diffusion of Responsibility:</a:t>
            </a:r>
          </a:p>
          <a:p>
            <a:pPr lvl="1"/>
            <a:r>
              <a:rPr lang="en-US" dirty="0" smtClean="0"/>
              <a:t>Dilution or weakening of each group member’s obligation to help </a:t>
            </a:r>
          </a:p>
          <a:p>
            <a:pPr lvl="1"/>
            <a:r>
              <a:rPr lang="en-US" dirty="0" smtClean="0"/>
              <a:t>The thinking amongst most people is that someone else will help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fallen_pers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962400"/>
            <a:ext cx="3733038" cy="26626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Influences Our Judgment of Others?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600" b="1" u="sng" dirty="0" smtClean="0"/>
              <a:t>Reward Theory</a:t>
            </a:r>
            <a:r>
              <a:rPr lang="en-US" sz="2600" dirty="0" smtClean="0"/>
              <a:t>: We like best those who gives us maximum rewards at the minimum cost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b="1" u="sng" dirty="0" smtClean="0"/>
              <a:t>Principle of Proximity</a:t>
            </a:r>
            <a:r>
              <a:rPr lang="en-US" sz="2600" dirty="0" smtClean="0"/>
              <a:t>: people make connections with others with whom they have the most contact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b="1" u="sng" dirty="0" smtClean="0"/>
              <a:t>Similarity Principle</a:t>
            </a:r>
            <a:r>
              <a:rPr lang="en-US" sz="2600" dirty="0" smtClean="0"/>
              <a:t>: the idea that people are attracted to those who are most similar to themselves in most areas </a:t>
            </a:r>
            <a:endParaRPr lang="en-US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latin typeface="Times New Roman" pitchFamily="18" charset="0"/>
              </a:rPr>
              <a:t>Prejudice &amp; Discrimination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Prejudice: </a:t>
            </a:r>
            <a:r>
              <a:rPr lang="en-US" sz="2400"/>
              <a:t>a negative emotional attitude held against members of a particular group of people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 b="1"/>
              <a:t>Discrimination: </a:t>
            </a:r>
            <a:r>
              <a:rPr lang="en-US" sz="2400"/>
              <a:t>treating members of various social groups differently in circumstances where their rights or treatment should be identical</a:t>
            </a:r>
            <a:endParaRPr lang="en-US" sz="2400" b="1"/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34822" name="Picture 6" descr="Rac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3434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clash between self-image, thoughts, beliefs, attitudes or perceptions and one’s behavior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latin typeface="Times New Roman" pitchFamily="18" charset="0"/>
              </a:rPr>
              <a:t>Social Behavior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/>
              <a:t>Social psychology</a:t>
            </a:r>
            <a:r>
              <a:rPr lang="en-US" dirty="0"/>
              <a:t> is the scientific study of how individuals behave, think, and feel in social situations </a:t>
            </a:r>
          </a:p>
          <a:p>
            <a:r>
              <a:rPr lang="en-US" b="1" dirty="0"/>
              <a:t>Social </a:t>
            </a:r>
            <a:r>
              <a:rPr lang="en-US" b="1" dirty="0" smtClean="0"/>
              <a:t>context includes</a:t>
            </a:r>
          </a:p>
          <a:p>
            <a:pPr lvl="1"/>
            <a:r>
              <a:rPr lang="en-US" b="1" dirty="0" smtClean="0"/>
              <a:t>People</a:t>
            </a:r>
          </a:p>
          <a:p>
            <a:pPr lvl="1"/>
            <a:r>
              <a:rPr lang="en-US" b="1" dirty="0" smtClean="0"/>
              <a:t>Activities and interactions amongst them</a:t>
            </a:r>
          </a:p>
          <a:p>
            <a:pPr lvl="1"/>
            <a:r>
              <a:rPr lang="en-US" b="1" dirty="0" smtClean="0"/>
              <a:t>Setting</a:t>
            </a:r>
          </a:p>
          <a:p>
            <a:pPr lvl="1"/>
            <a:r>
              <a:rPr lang="en-US" b="1" dirty="0" smtClean="0"/>
              <a:t>Expectations and social norms to be followed in that setting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Times New Roman" pitchFamily="18" charset="0"/>
              </a:rPr>
              <a:t>Social </a:t>
            </a:r>
            <a:r>
              <a:rPr lang="en-US" b="1" i="1" dirty="0" smtClean="0">
                <a:latin typeface="Times New Roman" pitchFamily="18" charset="0"/>
              </a:rPr>
              <a:t>Standards of Behavior 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Social norms: </a:t>
            </a:r>
            <a:r>
              <a:rPr lang="en-US" dirty="0" smtClean="0"/>
              <a:t>a group’s expectations regarding what is appropriate and acceptable for it’s members’ attitudes and behaviors 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 smtClean="0"/>
              <a:t>Social </a:t>
            </a:r>
            <a:r>
              <a:rPr lang="en-US" b="1" dirty="0"/>
              <a:t>roles </a:t>
            </a:r>
            <a:r>
              <a:rPr lang="en-US" dirty="0"/>
              <a:t>are patterns of behavior expected of persons in various social positions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9th century bathing su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28600"/>
            <a:ext cx="5029200" cy="6477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oupbathingsuit 19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990600"/>
            <a:ext cx="7086600" cy="5562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0 bathing su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14400"/>
            <a:ext cx="8077200" cy="5486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</a:rPr>
              <a:t>Conformity 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tendency for people to adopt the behaviors, attitudes and opinions of other members of a group </a:t>
            </a:r>
          </a:p>
          <a:p>
            <a:pPr lvl="1"/>
            <a:r>
              <a:rPr lang="en-US" dirty="0" smtClean="0"/>
              <a:t>Script</a:t>
            </a:r>
          </a:p>
          <a:p>
            <a:pPr lvl="1"/>
            <a:r>
              <a:rPr lang="en-US" dirty="0" smtClean="0"/>
              <a:t>Chameleon Effect </a:t>
            </a:r>
          </a:p>
          <a:p>
            <a:pPr lvl="1"/>
            <a:r>
              <a:rPr lang="en-US" dirty="0" smtClean="0"/>
              <a:t>Asch Effect </a:t>
            </a:r>
            <a:endParaRPr lang="en-US" dirty="0"/>
          </a:p>
          <a:p>
            <a:pPr>
              <a:buFontTx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Asch Experiment </a:t>
            </a:r>
            <a:endParaRPr lang="en-US" dirty="0"/>
          </a:p>
        </p:txBody>
      </p:sp>
      <p:pic>
        <p:nvPicPr>
          <p:cNvPr id="4" name="Content Placeholder 3" descr="asch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8842" y="1447800"/>
            <a:ext cx="7380758" cy="5105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Asch Experiment </a:t>
            </a:r>
            <a:endParaRPr lang="en-US" dirty="0"/>
          </a:p>
        </p:txBody>
      </p:sp>
      <p:pic>
        <p:nvPicPr>
          <p:cNvPr id="4" name="Content Placeholder 3" descr="asch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1248" y="1524000"/>
            <a:ext cx="7235952" cy="4953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306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Social Behavior</vt:lpstr>
      <vt:lpstr>Social Behavior</vt:lpstr>
      <vt:lpstr>Social Standards of Behavior </vt:lpstr>
      <vt:lpstr>Slide 4</vt:lpstr>
      <vt:lpstr>Slide 5</vt:lpstr>
      <vt:lpstr>Slide 6</vt:lpstr>
      <vt:lpstr>Conformity </vt:lpstr>
      <vt:lpstr>Asch Experiment </vt:lpstr>
      <vt:lpstr>Asch Experiment </vt:lpstr>
      <vt:lpstr>Groupthink </vt:lpstr>
      <vt:lpstr>Slide 11</vt:lpstr>
      <vt:lpstr>Bystander Intervention Problem</vt:lpstr>
      <vt:lpstr>What Influences Our Judgment of Others? </vt:lpstr>
      <vt:lpstr>Prejudice &amp; Discrimination</vt:lpstr>
      <vt:lpstr>Cognitive Dissonance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</dc:title>
  <dc:creator> </dc:creator>
  <cp:lastModifiedBy>ttaylor</cp:lastModifiedBy>
  <cp:revision>127</cp:revision>
  <dcterms:created xsi:type="dcterms:W3CDTF">2009-01-26T14:29:13Z</dcterms:created>
  <dcterms:modified xsi:type="dcterms:W3CDTF">2010-08-05T22:03:12Z</dcterms:modified>
</cp:coreProperties>
</file>